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63" r:id="rId4"/>
    <p:sldId id="261" r:id="rId5"/>
    <p:sldId id="267" r:id="rId6"/>
    <p:sldId id="264" r:id="rId7"/>
    <p:sldId id="260" r:id="rId8"/>
    <p:sldId id="457" r:id="rId9"/>
    <p:sldId id="456" r:id="rId10"/>
  </p:sldIdLst>
  <p:sldSz cx="12192000" cy="6858000"/>
  <p:notesSz cx="6858000" cy="9144000"/>
  <p:defaultTextStyle>
    <a:defPPr>
      <a:defRPr lang="fr-T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llemi.safa1@outlook.fr" initials="s" lastIdx="1" clrIdx="0">
    <p:extLst>
      <p:ext uri="{19B8F6BF-5375-455C-9EA6-DF929625EA0E}">
        <p15:presenceInfo xmlns:p15="http://schemas.microsoft.com/office/powerpoint/2012/main" userId="df4f610b7c74487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9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TN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71824-DEA9-4BD8-8289-E79BE219FD5B}" type="datetimeFigureOut">
              <a:rPr lang="fr-TN" smtClean="0"/>
              <a:t>05/04/2022</a:t>
            </a:fld>
            <a:endParaRPr lang="fr-TN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TN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TN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TN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DDA926-2205-44A7-832B-3E192DE608F2}" type="slidenum">
              <a:rPr lang="fr-TN" smtClean="0"/>
              <a:t>‹N°›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3692844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EF0A80-5423-4B00-9800-E396D66719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TN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60EA8AD-82AC-46DF-A266-C068810C27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TN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0264CA2-0B48-4EAA-B621-9474A92EA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71A34-4F94-4BE5-8D4E-E8D0D347647C}" type="datetimeFigureOut">
              <a:rPr lang="fr-TN" smtClean="0"/>
              <a:t>05/04/2022</a:t>
            </a:fld>
            <a:endParaRPr lang="fr-TN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F205CAA-39DA-415A-842D-817F4C24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CE05F6D-22BD-4E61-93DF-023288182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5B1CB-24A4-4AD0-B033-47E4B9CB32C8}" type="slidenum">
              <a:rPr lang="fr-TN" smtClean="0"/>
              <a:t>‹N°›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192335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9FB30A-AA57-4990-8014-D1B650FF6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TN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8E918D0-2CBE-4966-B2F4-3E1BD158CE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TN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3C02631-7117-41C8-8184-A7E8DEAC5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71A34-4F94-4BE5-8D4E-E8D0D347647C}" type="datetimeFigureOut">
              <a:rPr lang="fr-TN" smtClean="0"/>
              <a:t>05/04/2022</a:t>
            </a:fld>
            <a:endParaRPr lang="fr-TN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21C3B57-0BB7-4A7D-BE77-384CA9794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847FAF-EC8C-48C4-B52D-8D8506B07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5B1CB-24A4-4AD0-B033-47E4B9CB32C8}" type="slidenum">
              <a:rPr lang="fr-TN" smtClean="0"/>
              <a:t>‹N°›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774462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458A8B70-3659-4BB1-80DB-E02349A907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TN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03AA714-92A8-43B3-9E86-BD2B44D045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TN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5D208D8-7D34-44A6-8394-D1ADA0D06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71A34-4F94-4BE5-8D4E-E8D0D347647C}" type="datetimeFigureOut">
              <a:rPr lang="fr-TN" smtClean="0"/>
              <a:t>05/04/2022</a:t>
            </a:fld>
            <a:endParaRPr lang="fr-TN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0A37236-B3CE-46C0-ADBB-1B287AE9E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A5622A-6DF8-4E38-B3EF-C544041CE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5B1CB-24A4-4AD0-B033-47E4B9CB32C8}" type="slidenum">
              <a:rPr lang="fr-TN" smtClean="0"/>
              <a:t>‹N°›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36603844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Blue title slide 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P_White_RGB_150_LG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921" y="487680"/>
            <a:ext cx="2511552" cy="2511552"/>
          </a:xfrm>
          <a:prstGeom prst="rect">
            <a:avLst/>
          </a:prstGeom>
        </p:spPr>
      </p:pic>
      <p:sp>
        <p:nvSpPr>
          <p:cNvPr id="6" name="Title Placeholder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 bwMode="black">
          <a:xfrm>
            <a:off x="438152" y="313421"/>
            <a:ext cx="10830981" cy="574516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grpSp>
        <p:nvGrpSpPr>
          <p:cNvPr id="3" name="Group 14"/>
          <p:cNvGrpSpPr/>
          <p:nvPr userDrawn="1"/>
        </p:nvGrpSpPr>
        <p:grpSpPr>
          <a:xfrm>
            <a:off x="500263" y="233112"/>
            <a:ext cx="365759" cy="60959"/>
            <a:chOff x="563881" y="438150"/>
            <a:chExt cx="274319" cy="45719"/>
          </a:xfrm>
        </p:grpSpPr>
        <p:sp>
          <p:nvSpPr>
            <p:cNvPr id="8" name="Oval 15"/>
            <p:cNvSpPr/>
            <p:nvPr/>
          </p:nvSpPr>
          <p:spPr>
            <a:xfrm>
              <a:off x="563881" y="438150"/>
              <a:ext cx="45719" cy="45719"/>
            </a:xfrm>
            <a:prstGeom prst="ellipse">
              <a:avLst/>
            </a:prstGeom>
            <a:solidFill>
              <a:srgbClr val="C4CAD1"/>
            </a:solidFill>
            <a:ln>
              <a:solidFill>
                <a:srgbClr val="C4CAD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9" name="Oval 16"/>
            <p:cNvSpPr/>
            <p:nvPr/>
          </p:nvSpPr>
          <p:spPr>
            <a:xfrm>
              <a:off x="640081" y="438150"/>
              <a:ext cx="45719" cy="45719"/>
            </a:xfrm>
            <a:prstGeom prst="ellipse">
              <a:avLst/>
            </a:prstGeom>
            <a:solidFill>
              <a:srgbClr val="C4CAD1"/>
            </a:solidFill>
            <a:ln>
              <a:solidFill>
                <a:srgbClr val="C4CAD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2" name="Oval 17"/>
            <p:cNvSpPr/>
            <p:nvPr/>
          </p:nvSpPr>
          <p:spPr>
            <a:xfrm>
              <a:off x="716281" y="438150"/>
              <a:ext cx="45719" cy="45719"/>
            </a:xfrm>
            <a:prstGeom prst="ellipse">
              <a:avLst/>
            </a:prstGeom>
            <a:solidFill>
              <a:srgbClr val="C4CAD1"/>
            </a:solidFill>
            <a:ln>
              <a:solidFill>
                <a:srgbClr val="C4CAD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3" name="Oval 18"/>
            <p:cNvSpPr/>
            <p:nvPr/>
          </p:nvSpPr>
          <p:spPr>
            <a:xfrm>
              <a:off x="792481" y="438150"/>
              <a:ext cx="45719" cy="45719"/>
            </a:xfrm>
            <a:prstGeom prst="ellipse">
              <a:avLst/>
            </a:prstGeom>
            <a:solidFill>
              <a:srgbClr val="C4CAD1"/>
            </a:solidFill>
            <a:ln>
              <a:solidFill>
                <a:srgbClr val="C4CAD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</p:spTree>
    <p:extLst>
      <p:ext uri="{BB962C8B-B14F-4D97-AF65-F5344CB8AC3E}">
        <p14:creationId xmlns:p14="http://schemas.microsoft.com/office/powerpoint/2010/main" val="16289322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E95292-F656-4FFE-B6C6-BF5EEBB08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TN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D88CC1C-9B60-437E-8C9C-11EE2AF0B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TN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A8C2972-A155-4A43-AB67-C53995863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71A34-4F94-4BE5-8D4E-E8D0D347647C}" type="datetimeFigureOut">
              <a:rPr lang="fr-TN" smtClean="0"/>
              <a:t>05/04/2022</a:t>
            </a:fld>
            <a:endParaRPr lang="fr-TN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734F4F5-D484-4DDD-94C9-4FA71E42D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8869A30-9382-418B-8FD8-1C59C75E1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5B1CB-24A4-4AD0-B033-47E4B9CB32C8}" type="slidenum">
              <a:rPr lang="fr-TN" smtClean="0"/>
              <a:t>‹N°›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733034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A1CFB1-BCDF-46E3-B51C-9E28C4300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TN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B66361B-47D2-4969-ACC6-4EB8FAB82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292D8B9-0FBF-47F6-8263-5EC7E8E72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71A34-4F94-4BE5-8D4E-E8D0D347647C}" type="datetimeFigureOut">
              <a:rPr lang="fr-TN" smtClean="0"/>
              <a:t>05/04/2022</a:t>
            </a:fld>
            <a:endParaRPr lang="fr-TN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3AE40B0-5D82-4D49-967D-89CB268FF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666C7D1-243C-4819-8582-967211040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5B1CB-24A4-4AD0-B033-47E4B9CB32C8}" type="slidenum">
              <a:rPr lang="fr-TN" smtClean="0"/>
              <a:t>‹N°›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3085954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E124E9-768D-4D23-99F9-302303D28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TN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2B51664-878D-48B1-9F67-D5ECDB48A0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TN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90E17D4-E221-40A3-AC70-A019AF266D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TN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2E61865-1A7D-43F5-90E1-FAF25D7E7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71A34-4F94-4BE5-8D4E-E8D0D347647C}" type="datetimeFigureOut">
              <a:rPr lang="fr-TN" smtClean="0"/>
              <a:t>05/04/2022</a:t>
            </a:fld>
            <a:endParaRPr lang="fr-TN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97AC76D-86B6-44C0-B88C-59E37C499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1BC69C8-1ACC-447E-9E89-FE119B364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5B1CB-24A4-4AD0-B033-47E4B9CB32C8}" type="slidenum">
              <a:rPr lang="fr-TN" smtClean="0"/>
              <a:t>‹N°›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4248035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832D88-2FAD-40CB-941C-63F3FF108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TN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AB86E00-F944-49AD-A9CF-10938E701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EB56BA3-172A-48EF-9D0C-27599D68E7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TN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BE76175-95F3-416F-92B0-D748126824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9E87C37-FE5D-4397-8E7B-0AAA9E08E5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TN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CA64813-FDAA-40E4-A10B-240547B76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71A34-4F94-4BE5-8D4E-E8D0D347647C}" type="datetimeFigureOut">
              <a:rPr lang="fr-TN" smtClean="0"/>
              <a:t>05/04/2022</a:t>
            </a:fld>
            <a:endParaRPr lang="fr-TN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769784A-7B09-4612-B3BF-BB4954E91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430E62B-8D5A-46E7-A748-FDB68C132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5B1CB-24A4-4AD0-B033-47E4B9CB32C8}" type="slidenum">
              <a:rPr lang="fr-TN" smtClean="0"/>
              <a:t>‹N°›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565958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816A43-FE33-43F4-B706-EBF717E96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TN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31A1073-97F5-495A-9E55-11560CDBC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71A34-4F94-4BE5-8D4E-E8D0D347647C}" type="datetimeFigureOut">
              <a:rPr lang="fr-TN" smtClean="0"/>
              <a:t>05/04/2022</a:t>
            </a:fld>
            <a:endParaRPr lang="fr-TN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3C871BE-8218-4C79-8B99-D4399894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9EF2CB3-7608-4988-8874-23D79CC1D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5B1CB-24A4-4AD0-B033-47E4B9CB32C8}" type="slidenum">
              <a:rPr lang="fr-TN" smtClean="0"/>
              <a:t>‹N°›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25792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E36C8AE-2DD6-4500-AAA5-0214AE1CE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71A34-4F94-4BE5-8D4E-E8D0D347647C}" type="datetimeFigureOut">
              <a:rPr lang="fr-TN" smtClean="0"/>
              <a:t>05/04/2022</a:t>
            </a:fld>
            <a:endParaRPr lang="fr-TN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7988F95-3182-4079-A230-76E409D8C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4D3B923-5156-4D56-88D8-84C9E9A37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5B1CB-24A4-4AD0-B033-47E4B9CB32C8}" type="slidenum">
              <a:rPr lang="fr-TN" smtClean="0"/>
              <a:t>‹N°›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2407615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182B17-F0C5-4141-A4FD-A1B1A9AF1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TN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5ED1C0D-4FF2-404A-8D5B-9F7F88F4F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TN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20D319C-8552-4051-9F53-F3FCCCF65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C1A7EE1-79AD-4500-9E76-60F5848D5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71A34-4F94-4BE5-8D4E-E8D0D347647C}" type="datetimeFigureOut">
              <a:rPr lang="fr-TN" smtClean="0"/>
              <a:t>05/04/2022</a:t>
            </a:fld>
            <a:endParaRPr lang="fr-TN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3E815C4-B07E-4126-8024-2C4A833AC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740CF89-8616-42FC-96F6-E6943DACC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5B1CB-24A4-4AD0-B033-47E4B9CB32C8}" type="slidenum">
              <a:rPr lang="fr-TN" smtClean="0"/>
              <a:t>‹N°›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476829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E6E53E-403D-418C-8C32-099FD0712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TN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809879C-6381-4FAF-9526-C648448F30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TN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D49B545-4C6B-4A80-A532-65DB5DFABF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ED5D4C6-B513-445F-A778-557567A2E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71A34-4F94-4BE5-8D4E-E8D0D347647C}" type="datetimeFigureOut">
              <a:rPr lang="fr-TN" smtClean="0"/>
              <a:t>05/04/2022</a:t>
            </a:fld>
            <a:endParaRPr lang="fr-TN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1B2982E-B55A-4257-88D3-0213335DD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70EA1B6-C03F-44D2-A2AA-E59A826E3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5B1CB-24A4-4AD0-B033-47E4B9CB32C8}" type="slidenum">
              <a:rPr lang="fr-TN" smtClean="0"/>
              <a:t>‹N°›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312097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12002C7-A17A-4088-B46F-E5E3E54ED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TN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9B61CFF-5C36-4859-81BB-9ED79B6F1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TN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69BA915-2203-486B-87AF-3DE14B93BF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71A34-4F94-4BE5-8D4E-E8D0D347647C}" type="datetimeFigureOut">
              <a:rPr lang="fr-TN" smtClean="0"/>
              <a:t>05/04/2022</a:t>
            </a:fld>
            <a:endParaRPr lang="fr-TN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CA7684F-83B9-4123-9FDF-5F892D0E16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TN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A494CAB-FFA0-4E35-988C-E64C78C62B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5B1CB-24A4-4AD0-B033-47E4B9CB32C8}" type="slidenum">
              <a:rPr lang="fr-TN" smtClean="0"/>
              <a:t>‹N°›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240214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T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AC224A-FA2F-4C7B-9AE6-56C3324DDE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0113" y="736847"/>
            <a:ext cx="10599937" cy="2342255"/>
          </a:xfrm>
        </p:spPr>
        <p:txBody>
          <a:bodyPr>
            <a:normAutofit fontScale="90000"/>
          </a:bodyPr>
          <a:lstStyle/>
          <a:p>
            <a:pPr algn="l"/>
            <a:r>
              <a:rPr lang="en-JM" sz="31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tantia" pitchFamily="18" charset="0"/>
                <a:cs typeface="Open Sans Light"/>
              </a:rPr>
              <a:t>Checkpoint</a:t>
            </a:r>
            <a:r>
              <a:rPr lang="en-JM" sz="60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tantia" pitchFamily="18" charset="0"/>
                <a:cs typeface="Open Sans Light"/>
              </a:rPr>
              <a:t> </a:t>
            </a:r>
            <a:br>
              <a:rPr lang="en-JM" sz="60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tantia" pitchFamily="18" charset="0"/>
                <a:cs typeface="Open Sans Light"/>
              </a:rPr>
            </a:br>
            <a:r>
              <a:rPr lang="en-JM" sz="60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tantia" pitchFamily="18" charset="0"/>
                <a:cs typeface="Open Sans Light"/>
              </a:rPr>
              <a:t>                   </a:t>
            </a:r>
            <a:br>
              <a:rPr lang="en-JM" sz="6700" b="1" dirty="0">
                <a:solidFill>
                  <a:srgbClr val="0096D6"/>
                </a:solidFill>
                <a:latin typeface="Constantia" pitchFamily="18" charset="0"/>
                <a:cs typeface="Open Sans Light"/>
              </a:rPr>
            </a:br>
            <a:r>
              <a:rPr lang="en-JM" sz="6000" b="1" dirty="0">
                <a:solidFill>
                  <a:srgbClr val="0096D6"/>
                </a:solidFill>
                <a:latin typeface="Constantia" pitchFamily="18" charset="0"/>
                <a:cs typeface="Open Sans Light"/>
              </a:rPr>
              <a:t>                                       </a:t>
            </a:r>
            <a:endParaRPr lang="fr-TN" sz="24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512689B-F550-4185-A39E-1CD9294E6AA3}"/>
              </a:ext>
            </a:extLst>
          </p:cNvPr>
          <p:cNvSpPr/>
          <p:nvPr/>
        </p:nvSpPr>
        <p:spPr>
          <a:xfrm>
            <a:off x="0" y="3595880"/>
            <a:ext cx="12192000" cy="2458304"/>
          </a:xfrm>
          <a:prstGeom prst="rect">
            <a:avLst/>
          </a:prstGeom>
          <a:solidFill>
            <a:srgbClr val="0C4DA9">
              <a:alpha val="81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JM" sz="1600" b="1" dirty="0">
              <a:solidFill>
                <a:schemeClr val="bg1"/>
              </a:solidFill>
              <a:latin typeface="Open Sans"/>
              <a:cs typeface="Open Sans"/>
            </a:endParaRPr>
          </a:p>
        </p:txBody>
      </p:sp>
      <p:cxnSp>
        <p:nvCxnSpPr>
          <p:cNvPr id="6" name="Straight Connector 4">
            <a:extLst>
              <a:ext uri="{FF2B5EF4-FFF2-40B4-BE49-F238E27FC236}">
                <a16:creationId xmlns:a16="http://schemas.microsoft.com/office/drawing/2014/main" id="{AE46D499-670E-4D83-ACBE-EE3B07FE8E4D}"/>
              </a:ext>
            </a:extLst>
          </p:cNvPr>
          <p:cNvCxnSpPr/>
          <p:nvPr/>
        </p:nvCxnSpPr>
        <p:spPr>
          <a:xfrm>
            <a:off x="1259174" y="4660340"/>
            <a:ext cx="0" cy="7111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4BFD1A0B-C161-493E-8237-22D134AE0A5A}"/>
              </a:ext>
            </a:extLst>
          </p:cNvPr>
          <p:cNvSpPr txBox="1"/>
          <p:nvPr/>
        </p:nvSpPr>
        <p:spPr>
          <a:xfrm>
            <a:off x="1467397" y="4646562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chemeClr val="bg2"/>
                </a:solidFill>
                <a:latin typeface="Open Sans"/>
              </a:rPr>
              <a:t>Présenté par :</a:t>
            </a:r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8F7C72BC-89EF-4993-99D9-40497AC36A77}"/>
              </a:ext>
            </a:extLst>
          </p:cNvPr>
          <p:cNvCxnSpPr/>
          <p:nvPr/>
        </p:nvCxnSpPr>
        <p:spPr>
          <a:xfrm>
            <a:off x="1467397" y="5015894"/>
            <a:ext cx="2031735" cy="0"/>
          </a:xfrm>
          <a:prstGeom prst="line">
            <a:avLst/>
          </a:prstGeom>
          <a:ln w="9525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5B3966D8-DBC2-4A26-ADC1-1DCD72592AEF}"/>
              </a:ext>
            </a:extLst>
          </p:cNvPr>
          <p:cNvSpPr txBox="1"/>
          <p:nvPr/>
        </p:nvSpPr>
        <p:spPr>
          <a:xfrm>
            <a:off x="1467397" y="5054389"/>
            <a:ext cx="1607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2"/>
                </a:solidFill>
                <a:latin typeface="Open Sans"/>
              </a:rPr>
              <a:t>Safa </a:t>
            </a:r>
            <a:r>
              <a:rPr lang="fr-FR" b="1" dirty="0" err="1">
                <a:solidFill>
                  <a:schemeClr val="bg2"/>
                </a:solidFill>
                <a:latin typeface="Open Sans"/>
              </a:rPr>
              <a:t>Sellami</a:t>
            </a:r>
            <a:endParaRPr lang="fr-FR" b="1" dirty="0">
              <a:solidFill>
                <a:schemeClr val="bg2"/>
              </a:solidFill>
              <a:latin typeface="Open Sans"/>
            </a:endParaRPr>
          </a:p>
        </p:txBody>
      </p:sp>
      <p:cxnSp>
        <p:nvCxnSpPr>
          <p:cNvPr id="11" name="Straight Connector 11">
            <a:extLst>
              <a:ext uri="{FF2B5EF4-FFF2-40B4-BE49-F238E27FC236}">
                <a16:creationId xmlns:a16="http://schemas.microsoft.com/office/drawing/2014/main" id="{D7524D43-D800-4097-99DA-03A8818FCB7F}"/>
              </a:ext>
            </a:extLst>
          </p:cNvPr>
          <p:cNvCxnSpPr/>
          <p:nvPr/>
        </p:nvCxnSpPr>
        <p:spPr>
          <a:xfrm>
            <a:off x="10251741" y="4845782"/>
            <a:ext cx="0" cy="28796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553478B-A544-4FAB-A6DC-BDEF6EC211BC}"/>
              </a:ext>
            </a:extLst>
          </p:cNvPr>
          <p:cNvCxnSpPr>
            <a:cxnSpLocks/>
          </p:cNvCxnSpPr>
          <p:nvPr/>
        </p:nvCxnSpPr>
        <p:spPr>
          <a:xfrm>
            <a:off x="11000790" y="4858151"/>
            <a:ext cx="0" cy="28796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8256A83F-CA41-4FDF-ACD2-9932B48246EB}"/>
              </a:ext>
            </a:extLst>
          </p:cNvPr>
          <p:cNvSpPr txBox="1"/>
          <p:nvPr/>
        </p:nvSpPr>
        <p:spPr>
          <a:xfrm>
            <a:off x="10251741" y="4830667"/>
            <a:ext cx="752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M" sz="1800" b="1" dirty="0">
                <a:solidFill>
                  <a:schemeClr val="bg1"/>
                </a:solidFill>
                <a:latin typeface="Open Sans"/>
                <a:cs typeface="Open Sans"/>
              </a:rPr>
              <a:t>2022</a:t>
            </a:r>
          </a:p>
          <a:p>
            <a:endParaRPr lang="fr-TN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4D11E9A2-AB44-4DB6-8D97-B9BF4CE19826}"/>
              </a:ext>
            </a:extLst>
          </p:cNvPr>
          <p:cNvSpPr txBox="1"/>
          <p:nvPr/>
        </p:nvSpPr>
        <p:spPr>
          <a:xfrm>
            <a:off x="11086295" y="4825032"/>
            <a:ext cx="752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M" sz="1800" b="1" dirty="0">
                <a:solidFill>
                  <a:schemeClr val="bg1"/>
                </a:solidFill>
                <a:latin typeface="Open Sans"/>
                <a:cs typeface="Open Sans"/>
              </a:rPr>
              <a:t>2023</a:t>
            </a:r>
          </a:p>
          <a:p>
            <a:endParaRPr lang="fr-TN" dirty="0"/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B8180F47-43AD-422B-B46D-898473C3A5EE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44000" cy="195673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M" b="1" dirty="0">
                <a:solidFill>
                  <a:srgbClr val="0096D6"/>
                </a:solidFill>
                <a:latin typeface="Constantia" pitchFamily="18" charset="0"/>
                <a:cs typeface="Open Sans Light"/>
              </a:rPr>
              <a:t>Public Speaking</a:t>
            </a:r>
            <a:endParaRPr lang="fr-TN" dirty="0"/>
          </a:p>
        </p:txBody>
      </p:sp>
    </p:spTree>
    <p:extLst>
      <p:ext uri="{BB962C8B-B14F-4D97-AF65-F5344CB8AC3E}">
        <p14:creationId xmlns:p14="http://schemas.microsoft.com/office/powerpoint/2010/main" val="1856021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5E82F4-5D7E-41A5-AE5B-05F4918B3980}"/>
              </a:ext>
            </a:extLst>
          </p:cNvPr>
          <p:cNvSpPr txBox="1">
            <a:spLocks/>
          </p:cNvSpPr>
          <p:nvPr/>
        </p:nvSpPr>
        <p:spPr>
          <a:xfrm>
            <a:off x="292739" y="232938"/>
            <a:ext cx="6859350" cy="114251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JM" sz="3200" b="1" dirty="0">
                <a:solidFill>
                  <a:srgbClr val="0096D6"/>
                </a:solidFill>
                <a:latin typeface="Constantia" pitchFamily="18" charset="0"/>
                <a:cs typeface="Open Sans Light"/>
              </a:rPr>
              <a:t>Social Networks strengthen human relationships</a:t>
            </a:r>
            <a:endParaRPr lang="fr-FR" sz="32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666C4C-BAEC-4B2D-8E51-2109EABF7B5E}"/>
              </a:ext>
            </a:extLst>
          </p:cNvPr>
          <p:cNvSpPr/>
          <p:nvPr/>
        </p:nvSpPr>
        <p:spPr bwMode="auto">
          <a:xfrm>
            <a:off x="7767145" y="0"/>
            <a:ext cx="4423269" cy="6858000"/>
          </a:xfrm>
          <a:prstGeom prst="rect">
            <a:avLst/>
          </a:prstGeom>
          <a:solidFill>
            <a:srgbClr val="0C4DA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</a:pPr>
            <a:endParaRPr lang="en-US" dirty="0"/>
          </a:p>
        </p:txBody>
      </p:sp>
      <p:sp>
        <p:nvSpPr>
          <p:cNvPr id="4" name="Oval 17">
            <a:extLst>
              <a:ext uri="{FF2B5EF4-FFF2-40B4-BE49-F238E27FC236}">
                <a16:creationId xmlns:a16="http://schemas.microsoft.com/office/drawing/2014/main" id="{D6E96788-9166-436A-9F98-E18DCDD3B2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76127" y="1375455"/>
            <a:ext cx="3092577" cy="3140637"/>
          </a:xfrm>
          <a:prstGeom prst="ellipse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txBody>
          <a:bodyPr vert="horz" wrap="square" lIns="121908" tIns="60954" rIns="121908" bIns="60954" numCol="1" anchor="t" anchorCtr="0" compatLnSpc="1">
            <a:prstTxWarp prst="textNoShape">
              <a:avLst/>
            </a:prstTxWarp>
          </a:bodyPr>
          <a:lstStyle/>
          <a:p>
            <a:endParaRPr lang="fr-FR" dirty="0">
              <a:solidFill>
                <a:prstClr val="black"/>
              </a:solidFill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75B91B0-951B-4DCB-B473-5595237BE720}"/>
              </a:ext>
            </a:extLst>
          </p:cNvPr>
          <p:cNvSpPr txBox="1"/>
          <p:nvPr/>
        </p:nvSpPr>
        <p:spPr>
          <a:xfrm>
            <a:off x="275734" y="4712644"/>
            <a:ext cx="7203676" cy="17113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/>
              <a:t>Social media is an internet-based form of communication. It allow users to have conversations, share information and create web content. There are many forms of social media, including blogs, micro-blogs, wikis, social networking sites, photo-sharing sites, instant messaging.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3A894DA9-7E70-48D6-BB16-67255B62EF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7145" y="0"/>
            <a:ext cx="4424855" cy="6858000"/>
          </a:xfrm>
          <a:prstGeom prst="rect">
            <a:avLst/>
          </a:prstGeom>
        </p:spPr>
      </p:pic>
      <p:pic>
        <p:nvPicPr>
          <p:cNvPr id="3074" name="Picture 2" descr="Using Social Media Marketing to Create Brand Awareness – ITVibes">
            <a:extLst>
              <a:ext uri="{FF2B5EF4-FFF2-40B4-BE49-F238E27FC236}">
                <a16:creationId xmlns:a16="http://schemas.microsoft.com/office/drawing/2014/main" id="{13C105F2-E292-4B46-8E2E-9DE9612A4F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5938" y="1923443"/>
            <a:ext cx="2612953" cy="2126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668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id="{C26BDDA3-F5D6-4669-AB57-344B5109184B}"/>
              </a:ext>
            </a:extLst>
          </p:cNvPr>
          <p:cNvSpPr txBox="1">
            <a:spLocks/>
          </p:cNvSpPr>
          <p:nvPr/>
        </p:nvSpPr>
        <p:spPr>
          <a:xfrm>
            <a:off x="438095" y="313421"/>
            <a:ext cx="10829571" cy="57451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fr-FR" sz="4000" b="1" i="0" u="none" strike="noStrike" kern="120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>
                  <a:reflection blurRad="6350" stA="55000" endA="300" endPos="45500" dir="5400000" sy="-100000" algn="bl" rotWithShape="0"/>
                </a:effectLst>
                <a:uLnTx/>
                <a:uFillTx/>
                <a:latin typeface="Constantia" pitchFamily="18" charset="0"/>
                <a:ea typeface="+mj-ea"/>
                <a:cs typeface="Times New Roman" panose="02020603050405020304" pitchFamily="18" charset="0"/>
              </a:rPr>
              <a:t>Factucal</a:t>
            </a:r>
            <a:r>
              <a:rPr kumimoji="0" lang="fr-FR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reflection blurRad="6350" stA="55000" endA="300" endPos="45500" dir="5400000" sy="-100000" algn="bl" rotWithShape="0"/>
                </a:effectLst>
                <a:uLnTx/>
                <a:uFillTx/>
                <a:latin typeface="Constantia" pitchFamily="18" charset="0"/>
                <a:ea typeface="+mj-ea"/>
                <a:cs typeface="Times New Roman" panose="02020603050405020304" pitchFamily="18" charset="0"/>
              </a:rPr>
              <a:t> arguments </a:t>
            </a:r>
            <a:r>
              <a:rPr lang="fr-FR" sz="2000" dirty="0">
                <a:solidFill>
                  <a:srgbClr val="0070C0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cs typeface="Times New Roman" panose="02020603050405020304" pitchFamily="18" charset="0"/>
              </a:rPr>
              <a:t>(1/3)</a:t>
            </a:r>
            <a:endParaRPr lang="fr-FR" sz="2000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C56DD4F8-1988-4709-BB99-08099A5764D0}"/>
              </a:ext>
            </a:extLst>
          </p:cNvPr>
          <p:cNvSpPr txBox="1"/>
          <p:nvPr/>
        </p:nvSpPr>
        <p:spPr>
          <a:xfrm>
            <a:off x="632534" y="1270376"/>
            <a:ext cx="6094520" cy="882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fr-FR" b="1" dirty="0">
                <a:solidFill>
                  <a:srgbClr val="00B0F0"/>
                </a:solidFill>
                <a:latin typeface="Book Antiqua" panose="02040602050305030304" pitchFamily="18" charset="0"/>
              </a:rPr>
              <a:t>1 . Boost </a:t>
            </a:r>
            <a:r>
              <a:rPr lang="fr-FR" b="1" dirty="0" err="1">
                <a:solidFill>
                  <a:srgbClr val="00B0F0"/>
                </a:solidFill>
                <a:latin typeface="Book Antiqua" panose="02040602050305030304" pitchFamily="18" charset="0"/>
              </a:rPr>
              <a:t>Relationships</a:t>
            </a:r>
            <a:r>
              <a:rPr lang="fr-FR" b="1" dirty="0">
                <a:solidFill>
                  <a:srgbClr val="00B0F0"/>
                </a:solidFill>
                <a:latin typeface="Book Antiqua" panose="02040602050305030304" pitchFamily="18" charset="0"/>
              </a:rPr>
              <a:t> </a:t>
            </a:r>
            <a:r>
              <a:rPr lang="fr-FR" b="1" dirty="0">
                <a:latin typeface="Book Antiqua" panose="02040602050305030304" pitchFamily="18" charset="0"/>
              </a:rPr>
              <a:t>: </a:t>
            </a:r>
            <a:r>
              <a:rPr lang="en-US" dirty="0">
                <a:latin typeface="Book Antiqua" panose="02040602050305030304" pitchFamily="18" charset="0"/>
              </a:rPr>
              <a:t>making it easy for people to stay in touch with family and friends</a:t>
            </a:r>
            <a:r>
              <a:rPr lang="fr-FR" dirty="0">
                <a:latin typeface="Book Antiqua" panose="02040602050305030304" pitchFamily="18" charset="0"/>
              </a:rPr>
              <a:t>.</a:t>
            </a:r>
          </a:p>
        </p:txBody>
      </p:sp>
      <p:pic>
        <p:nvPicPr>
          <p:cNvPr id="15" name="Picture 4" descr="A picture containing food&#10;&#10;Description automatically generated">
            <a:extLst>
              <a:ext uri="{FF2B5EF4-FFF2-40B4-BE49-F238E27FC236}">
                <a16:creationId xmlns:a16="http://schemas.microsoft.com/office/drawing/2014/main" id="{7D154ED1-7B2B-4B71-9902-E89E95B630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956" r="23149" b="1"/>
          <a:stretch/>
        </p:blipFill>
        <p:spPr>
          <a:xfrm>
            <a:off x="7612261" y="10"/>
            <a:ext cx="4579739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1495477-6375-4EE3-B113-CEB323B46FEA}"/>
              </a:ext>
            </a:extLst>
          </p:cNvPr>
          <p:cNvSpPr/>
          <p:nvPr/>
        </p:nvSpPr>
        <p:spPr bwMode="auto">
          <a:xfrm>
            <a:off x="632535" y="2441359"/>
            <a:ext cx="6771442" cy="4103220"/>
          </a:xfrm>
          <a:prstGeom prst="rect">
            <a:avLst/>
          </a:prstGeom>
          <a:solidFill>
            <a:srgbClr val="0C4DA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latin typeface="Constantia" pitchFamily="18" charset="0"/>
            </a:endParaRPr>
          </a:p>
          <a:p>
            <a:pPr algn="ctr"/>
            <a:endParaRPr lang="en-US" sz="2400" dirty="0">
              <a:solidFill>
                <a:schemeClr val="bg1"/>
              </a:solidFill>
              <a:latin typeface="Constantia" pitchFamily="18" charset="0"/>
            </a:endParaRPr>
          </a:p>
          <a:p>
            <a:pPr algn="ctr"/>
            <a:endParaRPr lang="en-US" sz="2400" dirty="0">
              <a:solidFill>
                <a:schemeClr val="bg1"/>
              </a:solidFill>
              <a:latin typeface="Constantia" pitchFamily="18" charset="0"/>
            </a:endParaRPr>
          </a:p>
          <a:p>
            <a:pPr algn="ctr"/>
            <a:endParaRPr lang="en-US" sz="2400" dirty="0">
              <a:solidFill>
                <a:schemeClr val="bg1"/>
              </a:solidFill>
              <a:latin typeface="Constantia" pitchFamily="18" charset="0"/>
            </a:endParaRPr>
          </a:p>
          <a:p>
            <a:pPr algn="ctr"/>
            <a:endParaRPr lang="en-US" sz="2400" dirty="0">
              <a:solidFill>
                <a:schemeClr val="bg1"/>
              </a:solidFill>
              <a:latin typeface="Constantia" pitchFamily="18" charset="0"/>
            </a:endParaRPr>
          </a:p>
          <a:p>
            <a:pPr algn="ctr"/>
            <a:endParaRPr lang="en-US" sz="2400" dirty="0">
              <a:solidFill>
                <a:schemeClr val="bg1"/>
              </a:solidFill>
              <a:latin typeface="Constantia" pitchFamily="18" charset="0"/>
            </a:endParaRPr>
          </a:p>
          <a:p>
            <a:pPr algn="ctr"/>
            <a:endParaRPr lang="fr-FR" sz="2400" dirty="0">
              <a:solidFill>
                <a:schemeClr val="lt1"/>
              </a:solidFill>
              <a:latin typeface="Calibri" pitchFamily="34" charset="0"/>
            </a:endParaRPr>
          </a:p>
        </p:txBody>
      </p:sp>
      <p:pic>
        <p:nvPicPr>
          <p:cNvPr id="25" name="Picture 59">
            <a:extLst>
              <a:ext uri="{FF2B5EF4-FFF2-40B4-BE49-F238E27FC236}">
                <a16:creationId xmlns:a16="http://schemas.microsoft.com/office/drawing/2014/main" id="{B685C236-5FEA-4AFC-8A9B-CFD6EB79D24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722" y="2541376"/>
            <a:ext cx="720000" cy="720000"/>
          </a:xfrm>
          <a:prstGeom prst="rect">
            <a:avLst/>
          </a:prstGeom>
        </p:spPr>
      </p:pic>
      <p:cxnSp>
        <p:nvCxnSpPr>
          <p:cNvPr id="30" name="Straight Connector 10">
            <a:extLst>
              <a:ext uri="{FF2B5EF4-FFF2-40B4-BE49-F238E27FC236}">
                <a16:creationId xmlns:a16="http://schemas.microsoft.com/office/drawing/2014/main" id="{EDBDF384-09BA-41DA-8FB0-28133BAD4835}"/>
              </a:ext>
            </a:extLst>
          </p:cNvPr>
          <p:cNvCxnSpPr/>
          <p:nvPr/>
        </p:nvCxnSpPr>
        <p:spPr>
          <a:xfrm>
            <a:off x="1733182" y="3571847"/>
            <a:ext cx="3961884" cy="0"/>
          </a:xfrm>
          <a:prstGeom prst="line">
            <a:avLst/>
          </a:prstGeom>
          <a:ln w="6350" cmpd="sng">
            <a:solidFill>
              <a:srgbClr val="1E7EC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1" name="Picture 59">
            <a:extLst>
              <a:ext uri="{FF2B5EF4-FFF2-40B4-BE49-F238E27FC236}">
                <a16:creationId xmlns:a16="http://schemas.microsoft.com/office/drawing/2014/main" id="{A071DC7A-1BD5-4C64-B17F-8224DD2B6A3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722" y="3926989"/>
            <a:ext cx="720000" cy="720000"/>
          </a:xfrm>
          <a:prstGeom prst="rect">
            <a:avLst/>
          </a:prstGeom>
        </p:spPr>
      </p:pic>
      <p:sp>
        <p:nvSpPr>
          <p:cNvPr id="33" name="ZoneTexte 32">
            <a:extLst>
              <a:ext uri="{FF2B5EF4-FFF2-40B4-BE49-F238E27FC236}">
                <a16:creationId xmlns:a16="http://schemas.microsoft.com/office/drawing/2014/main" id="{DC4BA1E8-3EF4-4DD4-9EF3-48574664BE10}"/>
              </a:ext>
            </a:extLst>
          </p:cNvPr>
          <p:cNvSpPr txBox="1"/>
          <p:nvPr/>
        </p:nvSpPr>
        <p:spPr>
          <a:xfrm>
            <a:off x="2129300" y="3795149"/>
            <a:ext cx="45977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onstantia" panose="02030602050306030303" pitchFamily="18" charset="0"/>
              </a:rPr>
              <a:t>Access to news and information that social media facilitates and interact with others.</a:t>
            </a:r>
          </a:p>
          <a:p>
            <a:endParaRPr lang="fr-TN" dirty="0"/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ADF54E19-130E-41C3-81CD-D04FD6D3C3F7}"/>
              </a:ext>
            </a:extLst>
          </p:cNvPr>
          <p:cNvSpPr txBox="1"/>
          <p:nvPr/>
        </p:nvSpPr>
        <p:spPr>
          <a:xfrm>
            <a:off x="2129300" y="2737295"/>
            <a:ext cx="45977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  <a:latin typeface="Constantia" panose="02030602050306030303" pitchFamily="18" charset="0"/>
              </a:rPr>
              <a:t>It helped them to stay connected.</a:t>
            </a:r>
          </a:p>
          <a:p>
            <a:endParaRPr lang="fr-TN" dirty="0"/>
          </a:p>
        </p:txBody>
      </p:sp>
      <p:cxnSp>
        <p:nvCxnSpPr>
          <p:cNvPr id="37" name="Straight Connector 10">
            <a:extLst>
              <a:ext uri="{FF2B5EF4-FFF2-40B4-BE49-F238E27FC236}">
                <a16:creationId xmlns:a16="http://schemas.microsoft.com/office/drawing/2014/main" id="{54948FBB-41D3-4BCC-B822-4C28D80DF46F}"/>
              </a:ext>
            </a:extLst>
          </p:cNvPr>
          <p:cNvCxnSpPr/>
          <p:nvPr/>
        </p:nvCxnSpPr>
        <p:spPr>
          <a:xfrm>
            <a:off x="1733009" y="5145275"/>
            <a:ext cx="3961884" cy="0"/>
          </a:xfrm>
          <a:prstGeom prst="line">
            <a:avLst/>
          </a:prstGeom>
          <a:ln w="6350" cmpd="sng">
            <a:solidFill>
              <a:srgbClr val="1E7EC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8" name="Picture 59">
            <a:extLst>
              <a:ext uri="{FF2B5EF4-FFF2-40B4-BE49-F238E27FC236}">
                <a16:creationId xmlns:a16="http://schemas.microsoft.com/office/drawing/2014/main" id="{A8794AFF-DC0E-49D8-B822-D62A6DD79A5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722" y="5411639"/>
            <a:ext cx="720000" cy="720000"/>
          </a:xfrm>
          <a:prstGeom prst="rect">
            <a:avLst/>
          </a:prstGeom>
        </p:spPr>
      </p:pic>
      <p:sp>
        <p:nvSpPr>
          <p:cNvPr id="39" name="ZoneTexte 38">
            <a:extLst>
              <a:ext uri="{FF2B5EF4-FFF2-40B4-BE49-F238E27FC236}">
                <a16:creationId xmlns:a16="http://schemas.microsoft.com/office/drawing/2014/main" id="{B26A8F64-75B9-4DF0-922B-C1E0D35DD560}"/>
              </a:ext>
            </a:extLst>
          </p:cNvPr>
          <p:cNvSpPr txBox="1"/>
          <p:nvPr/>
        </p:nvSpPr>
        <p:spPr>
          <a:xfrm>
            <a:off x="2129300" y="5295573"/>
            <a:ext cx="4928448" cy="882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Book Antiqua" panose="02040602050305030304" pitchFamily="18" charset="0"/>
              </a:rPr>
              <a:t>With social media we are able to connect with people who share similar interests.</a:t>
            </a:r>
            <a:endParaRPr lang="fr-TN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1558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">
            <a:extLst>
              <a:ext uri="{FF2B5EF4-FFF2-40B4-BE49-F238E27FC236}">
                <a16:creationId xmlns:a16="http://schemas.microsoft.com/office/drawing/2014/main" id="{6B28E83D-1663-4D23-A1B9-701B094B9606}"/>
              </a:ext>
            </a:extLst>
          </p:cNvPr>
          <p:cNvSpPr txBox="1">
            <a:spLocks/>
          </p:cNvSpPr>
          <p:nvPr/>
        </p:nvSpPr>
        <p:spPr>
          <a:xfrm>
            <a:off x="438096" y="286788"/>
            <a:ext cx="7330636" cy="57451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fr-FR" sz="4000" b="1" i="0" u="none" strike="noStrike" kern="120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>
                  <a:reflection blurRad="6350" stA="55000" endA="300" endPos="45500" dir="5400000" sy="-100000" algn="bl" rotWithShape="0"/>
                </a:effectLst>
                <a:uLnTx/>
                <a:uFillTx/>
                <a:latin typeface="Constantia" pitchFamily="18" charset="0"/>
                <a:ea typeface="+mj-ea"/>
                <a:cs typeface="Times New Roman" panose="02020603050405020304" pitchFamily="18" charset="0"/>
              </a:rPr>
              <a:t>Factucal</a:t>
            </a:r>
            <a:r>
              <a:rPr kumimoji="0" lang="fr-FR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reflection blurRad="6350" stA="55000" endA="300" endPos="45500" dir="5400000" sy="-100000" algn="bl" rotWithShape="0"/>
                </a:effectLst>
                <a:uLnTx/>
                <a:uFillTx/>
                <a:latin typeface="Constantia" pitchFamily="18" charset="0"/>
                <a:ea typeface="+mj-ea"/>
                <a:cs typeface="Times New Roman" panose="02020603050405020304" pitchFamily="18" charset="0"/>
              </a:rPr>
              <a:t> arguments </a:t>
            </a:r>
            <a:r>
              <a:rPr lang="fr-FR" sz="2000" dirty="0">
                <a:solidFill>
                  <a:srgbClr val="0070C0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cs typeface="Times New Roman" panose="02020603050405020304" pitchFamily="18" charset="0"/>
              </a:rPr>
              <a:t>(2/3)</a:t>
            </a:r>
            <a:endParaRPr lang="fr-FR" sz="2000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F94853BF-F460-4661-B0D5-13DF584D8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349" y="2410279"/>
            <a:ext cx="6391275" cy="333375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5F09213C-988B-486E-8901-DE27BF7649D9}"/>
              </a:ext>
            </a:extLst>
          </p:cNvPr>
          <p:cNvSpPr/>
          <p:nvPr/>
        </p:nvSpPr>
        <p:spPr bwMode="auto">
          <a:xfrm>
            <a:off x="7768731" y="0"/>
            <a:ext cx="4423269" cy="6858000"/>
          </a:xfrm>
          <a:prstGeom prst="rect">
            <a:avLst/>
          </a:prstGeom>
          <a:solidFill>
            <a:srgbClr val="0C4DA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dirty="0">
              <a:solidFill>
                <a:schemeClr val="lt1"/>
              </a:solidFill>
              <a:latin typeface="Calibri" pitchFamily="34" charset="0"/>
            </a:endParaRP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4505F811-2F50-49B3-8C03-15A858DF764E}"/>
              </a:ext>
            </a:extLst>
          </p:cNvPr>
          <p:cNvSpPr txBox="1"/>
          <p:nvPr/>
        </p:nvSpPr>
        <p:spPr>
          <a:xfrm>
            <a:off x="399525" y="1642880"/>
            <a:ext cx="7484644" cy="466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fr-TN" dirty="0" err="1">
                <a:latin typeface="Book Antiqua" panose="02040602050305030304" pitchFamily="18" charset="0"/>
              </a:rPr>
              <a:t>Some</a:t>
            </a:r>
            <a:r>
              <a:rPr lang="fr-TN" dirty="0">
                <a:latin typeface="Book Antiqua" panose="02040602050305030304" pitchFamily="18" charset="0"/>
              </a:rPr>
              <a:t> experts </a:t>
            </a:r>
            <a:r>
              <a:rPr lang="fr-TN" dirty="0" err="1">
                <a:latin typeface="Book Antiqua" panose="02040602050305030304" pitchFamily="18" charset="0"/>
              </a:rPr>
              <a:t>say</a:t>
            </a:r>
            <a:r>
              <a:rPr lang="fr-TN" dirty="0">
                <a:latin typeface="Book Antiqua" panose="02040602050305030304" pitchFamily="18" charset="0"/>
              </a:rPr>
              <a:t> over 75% of internet</a:t>
            </a:r>
            <a:r>
              <a:rPr lang="fr-FR" dirty="0">
                <a:latin typeface="Book Antiqua" panose="02040602050305030304" pitchFamily="18" charset="0"/>
              </a:rPr>
              <a:t> social media</a:t>
            </a:r>
            <a:r>
              <a:rPr lang="fr-TN" dirty="0">
                <a:latin typeface="Book Antiqua" panose="02040602050305030304" pitchFamily="18" charset="0"/>
              </a:rPr>
              <a:t> </a:t>
            </a:r>
            <a:r>
              <a:rPr lang="fr-TN" dirty="0" err="1">
                <a:latin typeface="Book Antiqua" panose="02040602050305030304" pitchFamily="18" charset="0"/>
              </a:rPr>
              <a:t>is</a:t>
            </a:r>
            <a:r>
              <a:rPr lang="fr-TN" dirty="0">
                <a:latin typeface="Book Antiqua" panose="02040602050305030304" pitchFamily="18" charset="0"/>
              </a:rPr>
              <a:t> </a:t>
            </a:r>
            <a:r>
              <a:rPr lang="fr-TN" dirty="0" err="1">
                <a:latin typeface="Book Antiqua" panose="02040602050305030304" pitchFamily="18" charset="0"/>
              </a:rPr>
              <a:t>entertainment</a:t>
            </a:r>
            <a:r>
              <a:rPr lang="fr-TN" dirty="0">
                <a:latin typeface="Book Antiqua" panose="02040602050305030304" pitchFamily="18" charset="0"/>
              </a:rPr>
              <a:t>.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502DFCB2-F2A9-41D0-9F64-C6132E5E6A05}"/>
              </a:ext>
            </a:extLst>
          </p:cNvPr>
          <p:cNvSpPr txBox="1"/>
          <p:nvPr/>
        </p:nvSpPr>
        <p:spPr>
          <a:xfrm>
            <a:off x="8169319" y="756262"/>
            <a:ext cx="230819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00B0F0"/>
                </a:solidFill>
                <a:latin typeface="Book Antiqua" panose="02040602050305030304" pitchFamily="18" charset="0"/>
              </a:rPr>
              <a:t>2 . Entertainment</a:t>
            </a:r>
            <a:endParaRPr lang="fr-TN" sz="2000" b="1" dirty="0">
              <a:solidFill>
                <a:srgbClr val="00B0F0"/>
              </a:solidFill>
              <a:latin typeface="Book Antiqua" panose="02040602050305030304" pitchFamily="18" charset="0"/>
            </a:endParaRPr>
          </a:p>
          <a:p>
            <a:endParaRPr lang="fr-TN" dirty="0"/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9F1D0243-328D-4277-9C29-180D0F1B5A84}"/>
              </a:ext>
            </a:extLst>
          </p:cNvPr>
          <p:cNvSpPr txBox="1"/>
          <p:nvPr/>
        </p:nvSpPr>
        <p:spPr>
          <a:xfrm>
            <a:off x="7983288" y="1741326"/>
            <a:ext cx="3994154" cy="3375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>
              <a:lnSpc>
                <a:spcPct val="150000"/>
              </a:lnSpc>
            </a:pPr>
            <a:r>
              <a:rPr lang="en-US" b="0" i="0" dirty="0">
                <a:solidFill>
                  <a:schemeClr val="bg1"/>
                </a:solidFill>
                <a:effectLst/>
                <a:latin typeface="Book Antiqua" panose="02040602050305030304" pitchFamily="18" charset="0"/>
              </a:rPr>
              <a:t>While no one advocates spending hours after hours gaming, social media games can build social connections, improve a person’s self-efficacy, boost their cognitive flexibility and self-control. They can teach students how to deal with successes and failures in real life.</a:t>
            </a:r>
          </a:p>
        </p:txBody>
      </p:sp>
    </p:spTree>
    <p:extLst>
      <p:ext uri="{BB962C8B-B14F-4D97-AF65-F5344CB8AC3E}">
        <p14:creationId xmlns:p14="http://schemas.microsoft.com/office/powerpoint/2010/main" val="716451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5F5608-C431-4BD3-BDA7-761EBF3E3C45}"/>
              </a:ext>
            </a:extLst>
          </p:cNvPr>
          <p:cNvSpPr/>
          <p:nvPr/>
        </p:nvSpPr>
        <p:spPr bwMode="auto">
          <a:xfrm>
            <a:off x="7768731" y="0"/>
            <a:ext cx="4423269" cy="6858000"/>
          </a:xfrm>
          <a:prstGeom prst="rect">
            <a:avLst/>
          </a:prstGeom>
          <a:solidFill>
            <a:srgbClr val="0C4DA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 fontAlgn="base">
              <a:lnSpc>
                <a:spcPct val="150000"/>
              </a:lnSpc>
            </a:pPr>
            <a:endParaRPr lang="en-US" b="0" i="0" dirty="0">
              <a:effectLst/>
              <a:latin typeface="Book Antiqua" panose="02040602050305030304" pitchFamily="18" charset="0"/>
            </a:endParaRP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607CD6C0-B53F-4740-9DEF-791A01090D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04863"/>
            <a:ext cx="7768731" cy="4353137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0F4CDD03-0C1F-4DEA-A1EF-F656E9A66D74}"/>
              </a:ext>
            </a:extLst>
          </p:cNvPr>
          <p:cNvSpPr txBox="1"/>
          <p:nvPr/>
        </p:nvSpPr>
        <p:spPr>
          <a:xfrm>
            <a:off x="8021907" y="1440661"/>
            <a:ext cx="3916916" cy="2128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b="0" i="0" dirty="0">
                <a:solidFill>
                  <a:schemeClr val="bg1"/>
                </a:solidFill>
                <a:effectLst/>
                <a:latin typeface="Book Antiqua" panose="02040602050305030304" pitchFamily="18" charset="0"/>
              </a:rPr>
              <a:t>LinkedIn is the most versatile platform to improve business relations. It helps to solidify connections and attract new people (from the same niche) as well.</a:t>
            </a:r>
            <a:endParaRPr lang="fr-TN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A6A4EE5F-A80C-4C3F-9D08-44FEA53FF087}"/>
              </a:ext>
            </a:extLst>
          </p:cNvPr>
          <p:cNvSpPr txBox="1"/>
          <p:nvPr/>
        </p:nvSpPr>
        <p:spPr>
          <a:xfrm>
            <a:off x="597023" y="1728471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i="0" dirty="0">
                <a:solidFill>
                  <a:srgbClr val="00B0F0"/>
                </a:solidFill>
                <a:effectLst/>
                <a:latin typeface="Book Antiqua" panose="02040602050305030304" pitchFamily="18" charset="0"/>
              </a:rPr>
              <a:t>3 . </a:t>
            </a:r>
            <a:r>
              <a:rPr lang="fr-FR" b="1" i="0" dirty="0" err="1">
                <a:solidFill>
                  <a:srgbClr val="00B0F0"/>
                </a:solidFill>
                <a:effectLst/>
                <a:latin typeface="Book Antiqua" panose="02040602050305030304" pitchFamily="18" charset="0"/>
              </a:rPr>
              <a:t>Improve</a:t>
            </a:r>
            <a:r>
              <a:rPr lang="fr-FR" b="1" i="0" dirty="0">
                <a:solidFill>
                  <a:srgbClr val="00B0F0"/>
                </a:solidFill>
                <a:effectLst/>
                <a:latin typeface="Book Antiqua" panose="02040602050305030304" pitchFamily="18" charset="0"/>
              </a:rPr>
              <a:t> </a:t>
            </a:r>
            <a:r>
              <a:rPr lang="fr-FR" b="1" i="0" dirty="0" err="1">
                <a:solidFill>
                  <a:srgbClr val="00B0F0"/>
                </a:solidFill>
                <a:effectLst/>
                <a:latin typeface="Book Antiqua" panose="02040602050305030304" pitchFamily="18" charset="0"/>
              </a:rPr>
              <a:t>professional</a:t>
            </a:r>
            <a:r>
              <a:rPr lang="fr-FR" b="1" i="0" dirty="0">
                <a:solidFill>
                  <a:srgbClr val="00B0F0"/>
                </a:solidFill>
                <a:effectLst/>
                <a:latin typeface="Book Antiqua" panose="02040602050305030304" pitchFamily="18" charset="0"/>
              </a:rPr>
              <a:t> relations</a:t>
            </a:r>
            <a:endParaRPr lang="fr-TN" dirty="0">
              <a:solidFill>
                <a:srgbClr val="00B0F0"/>
              </a:solidFill>
              <a:latin typeface="Book Antiqua" panose="02040602050305030304" pitchFamily="18" charset="0"/>
            </a:endParaRPr>
          </a:p>
        </p:txBody>
      </p:sp>
      <p:sp>
        <p:nvSpPr>
          <p:cNvPr id="20" name="Titre 1">
            <a:extLst>
              <a:ext uri="{FF2B5EF4-FFF2-40B4-BE49-F238E27FC236}">
                <a16:creationId xmlns:a16="http://schemas.microsoft.com/office/drawing/2014/main" id="{71EA03FE-1F0C-46C0-95C4-CB03774766B6}"/>
              </a:ext>
            </a:extLst>
          </p:cNvPr>
          <p:cNvSpPr txBox="1">
            <a:spLocks/>
          </p:cNvSpPr>
          <p:nvPr/>
        </p:nvSpPr>
        <p:spPr>
          <a:xfrm>
            <a:off x="438096" y="286788"/>
            <a:ext cx="7330636" cy="57451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fr-FR" sz="4000" b="1" i="0" u="none" strike="noStrike" kern="120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>
                  <a:reflection blurRad="6350" stA="55000" endA="300" endPos="45500" dir="5400000" sy="-100000" algn="bl" rotWithShape="0"/>
                </a:effectLst>
                <a:uLnTx/>
                <a:uFillTx/>
                <a:latin typeface="Constantia" pitchFamily="18" charset="0"/>
                <a:ea typeface="+mj-ea"/>
                <a:cs typeface="Times New Roman" panose="02020603050405020304" pitchFamily="18" charset="0"/>
              </a:rPr>
              <a:t>Factucal</a:t>
            </a:r>
            <a:r>
              <a:rPr kumimoji="0" lang="fr-FR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reflection blurRad="6350" stA="55000" endA="300" endPos="45500" dir="5400000" sy="-100000" algn="bl" rotWithShape="0"/>
                </a:effectLst>
                <a:uLnTx/>
                <a:uFillTx/>
                <a:latin typeface="Constantia" pitchFamily="18" charset="0"/>
                <a:ea typeface="+mj-ea"/>
                <a:cs typeface="Times New Roman" panose="02020603050405020304" pitchFamily="18" charset="0"/>
              </a:rPr>
              <a:t> arguments </a:t>
            </a:r>
            <a:r>
              <a:rPr lang="fr-FR" sz="2000" dirty="0">
                <a:solidFill>
                  <a:srgbClr val="0070C0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cs typeface="Times New Roman" panose="02020603050405020304" pitchFamily="18" charset="0"/>
              </a:rPr>
              <a:t>(3/3)</a:t>
            </a:r>
            <a:endParaRPr lang="fr-FR" sz="2000" dirty="0"/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F7222860-4407-40C6-8EA3-EC55678E6C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8983" y="4186269"/>
            <a:ext cx="4270159" cy="258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72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"/>
          <p:cNvSpPr txBox="1">
            <a:spLocks noGrp="1"/>
          </p:cNvSpPr>
          <p:nvPr>
            <p:ph type="title"/>
          </p:nvPr>
        </p:nvSpPr>
        <p:spPr>
          <a:xfrm>
            <a:off x="838200" y="35761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00000"/>
              </a:lnSpc>
              <a:buClr>
                <a:srgbClr val="0070C0"/>
              </a:buClr>
              <a:buSzPts val="4000"/>
            </a:pPr>
            <a:r>
              <a:rPr lang="fr-FR" sz="4000" b="1" dirty="0" err="1">
                <a:solidFill>
                  <a:srgbClr val="0070C0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cs typeface="Times New Roman" panose="02020603050405020304" pitchFamily="18" charset="0"/>
              </a:rPr>
              <a:t>Emotional</a:t>
            </a:r>
            <a:r>
              <a:rPr lang="fr-FR" sz="4000" b="1" dirty="0">
                <a:solidFill>
                  <a:srgbClr val="0070C0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cs typeface="Times New Roman" panose="02020603050405020304" pitchFamily="18" charset="0"/>
              </a:rPr>
              <a:t> arguments </a:t>
            </a:r>
            <a:r>
              <a:rPr lang="fr-FR" sz="2000" dirty="0">
                <a:solidFill>
                  <a:srgbClr val="0070C0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cs typeface="Times New Roman" panose="02020603050405020304" pitchFamily="18" charset="0"/>
              </a:rPr>
              <a:t>(1/1)</a:t>
            </a:r>
            <a:r>
              <a:rPr lang="fr-FR" sz="2000" b="1" dirty="0">
                <a:solidFill>
                  <a:srgbClr val="0070C0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cs typeface="Times New Roman" panose="02020603050405020304" pitchFamily="18" charset="0"/>
              </a:rPr>
              <a:t> </a:t>
            </a:r>
            <a:endParaRPr sz="2000" b="1" i="0" u="none" strike="noStrike" cap="none" dirty="0">
              <a:solidFill>
                <a:srgbClr val="0070C0"/>
              </a:solidFill>
              <a:sym typeface="Calibri"/>
            </a:endParaRPr>
          </a:p>
        </p:txBody>
      </p:sp>
      <p:sp>
        <p:nvSpPr>
          <p:cNvPr id="186" name="Google Shape;186;p5"/>
          <p:cNvSpPr/>
          <p:nvPr/>
        </p:nvSpPr>
        <p:spPr>
          <a:xfrm>
            <a:off x="7768731" y="0"/>
            <a:ext cx="4423269" cy="6858000"/>
          </a:xfrm>
          <a:prstGeom prst="rect">
            <a:avLst/>
          </a:prstGeom>
          <a:solidFill>
            <a:srgbClr val="0C4DA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8" name="Google Shape;188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06386" y="763501"/>
            <a:ext cx="720000" cy="720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9" name="Google Shape;189;p5"/>
          <p:cNvCxnSpPr/>
          <p:nvPr/>
        </p:nvCxnSpPr>
        <p:spPr>
          <a:xfrm>
            <a:off x="7968265" y="2313992"/>
            <a:ext cx="3961884" cy="0"/>
          </a:xfrm>
          <a:prstGeom prst="straightConnector1">
            <a:avLst/>
          </a:prstGeom>
          <a:noFill/>
          <a:ln w="9525" cap="flat" cmpd="sng">
            <a:solidFill>
              <a:srgbClr val="1E7EC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0" name="Google Shape;190;p5"/>
          <p:cNvCxnSpPr/>
          <p:nvPr/>
        </p:nvCxnSpPr>
        <p:spPr>
          <a:xfrm>
            <a:off x="8106387" y="4646645"/>
            <a:ext cx="3961884" cy="0"/>
          </a:xfrm>
          <a:prstGeom prst="straightConnector1">
            <a:avLst/>
          </a:prstGeom>
          <a:noFill/>
          <a:ln w="9525" cap="flat" cmpd="sng">
            <a:solidFill>
              <a:srgbClr val="1E7EC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1" name="Google Shape;191;p5"/>
          <p:cNvSpPr txBox="1"/>
          <p:nvPr/>
        </p:nvSpPr>
        <p:spPr>
          <a:xfrm>
            <a:off x="8897819" y="254356"/>
            <a:ext cx="3294182" cy="16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b" anchorCtr="0">
            <a:noAutofit/>
          </a:bodyPr>
          <a:lstStyle/>
          <a:p>
            <a:pPr marL="342900" lvl="0" indent="-342900">
              <a:lnSpc>
                <a:spcPct val="150000"/>
              </a:lnSpc>
              <a:buClr>
                <a:schemeClr val="lt1"/>
              </a:buClr>
              <a:buSzPts val="1800"/>
            </a:pPr>
            <a:r>
              <a:rPr lang="fr-FR" sz="1800" b="1" dirty="0">
                <a:solidFill>
                  <a:srgbClr val="00B0F0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r>
              <a:rPr lang="fr-FR" sz="2000" b="1" dirty="0">
                <a:solidFill>
                  <a:srgbClr val="00B0F0"/>
                </a:solidFill>
                <a:latin typeface="Constantia"/>
                <a:ea typeface="Constantia"/>
                <a:cs typeface="Constantia"/>
                <a:sym typeface="Constantia"/>
              </a:rPr>
              <a:t>1 . </a:t>
            </a:r>
            <a:r>
              <a:rPr lang="fr-FR" sz="1800" b="1" dirty="0">
                <a:solidFill>
                  <a:srgbClr val="00B0F0"/>
                </a:solidFill>
                <a:latin typeface="Constantia"/>
                <a:ea typeface="Constantia"/>
                <a:cs typeface="Constantia"/>
                <a:sym typeface="Constantia"/>
              </a:rPr>
              <a:t>Love Booster </a:t>
            </a:r>
            <a:r>
              <a:rPr lang="fr-FR" sz="1800" dirty="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: </a:t>
            </a:r>
            <a:r>
              <a:rPr lang="fr-FR" dirty="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It </a:t>
            </a:r>
            <a:r>
              <a:rPr lang="fr-FR" dirty="0" err="1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creates</a:t>
            </a:r>
            <a:r>
              <a:rPr lang="fr-FR" dirty="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 a </a:t>
            </a:r>
          </a:p>
          <a:p>
            <a:pPr marL="342900" lvl="0" indent="-342900">
              <a:lnSpc>
                <a:spcPct val="150000"/>
              </a:lnSpc>
              <a:buClr>
                <a:schemeClr val="lt1"/>
              </a:buClr>
              <a:buSzPts val="1800"/>
            </a:pPr>
            <a:r>
              <a:rPr lang="fr-FR" dirty="0" err="1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space</a:t>
            </a:r>
            <a:r>
              <a:rPr lang="fr-FR" dirty="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 to boost relations in </a:t>
            </a:r>
          </a:p>
          <a:p>
            <a:pPr marL="342900" lvl="0" indent="-342900">
              <a:lnSpc>
                <a:spcPct val="150000"/>
              </a:lnSpc>
              <a:buClr>
                <a:schemeClr val="lt1"/>
              </a:buClr>
              <a:buSzPts val="1800"/>
            </a:pPr>
            <a:r>
              <a:rPr lang="fr-FR" dirty="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distance.</a:t>
            </a:r>
            <a:endParaRPr dirty="0"/>
          </a:p>
        </p:txBody>
      </p:sp>
      <p:pic>
        <p:nvPicPr>
          <p:cNvPr id="192" name="Google Shape;19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35335" y="3034401"/>
            <a:ext cx="720000" cy="7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06386" y="5194810"/>
            <a:ext cx="720000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5"/>
          <p:cNvSpPr txBox="1"/>
          <p:nvPr/>
        </p:nvSpPr>
        <p:spPr>
          <a:xfrm>
            <a:off x="8926420" y="2887119"/>
            <a:ext cx="3241884" cy="1817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b" anchorCtr="0">
            <a:no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lang="fr-FR" sz="1800" dirty="0">
              <a:solidFill>
                <a:schemeClr val="lt1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16" name="Google Shape;191;p5">
            <a:extLst>
              <a:ext uri="{FF2B5EF4-FFF2-40B4-BE49-F238E27FC236}">
                <a16:creationId xmlns:a16="http://schemas.microsoft.com/office/drawing/2014/main" id="{817784F5-82B2-4356-8B0E-9DA42144E274}"/>
              </a:ext>
            </a:extLst>
          </p:cNvPr>
          <p:cNvSpPr txBox="1"/>
          <p:nvPr/>
        </p:nvSpPr>
        <p:spPr>
          <a:xfrm>
            <a:off x="8802691" y="2887119"/>
            <a:ext cx="3041816" cy="1296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b" anchorCtr="0">
            <a:noAutofit/>
          </a:bodyPr>
          <a:lstStyle/>
          <a:p>
            <a:pPr marL="342900" lvl="0" indent="-342900">
              <a:lnSpc>
                <a:spcPct val="150000"/>
              </a:lnSpc>
              <a:buClr>
                <a:schemeClr val="lt1"/>
              </a:buClr>
              <a:buSzPts val="1800"/>
            </a:pPr>
            <a:r>
              <a:rPr lang="fr-FR" dirty="0">
                <a:solidFill>
                  <a:schemeClr val="bg1"/>
                </a:solidFill>
                <a:latin typeface="Constantia" panose="02030602050306030303" pitchFamily="18" charset="0"/>
              </a:rPr>
              <a:t>     </a:t>
            </a:r>
            <a:r>
              <a:rPr lang="fr-FR" sz="2000" b="1" dirty="0">
                <a:solidFill>
                  <a:srgbClr val="00B0F0"/>
                </a:solidFill>
                <a:latin typeface="Constantia" panose="02030602050306030303" pitchFamily="18" charset="0"/>
              </a:rPr>
              <a:t>2 . </a:t>
            </a:r>
            <a:r>
              <a:rPr lang="fr-FR" b="1" dirty="0">
                <a:solidFill>
                  <a:srgbClr val="00B0F0"/>
                </a:solidFill>
                <a:latin typeface="Constantia" panose="02030602050306030303" pitchFamily="18" charset="0"/>
              </a:rPr>
              <a:t>S</a:t>
            </a:r>
            <a:r>
              <a:rPr lang="fr-TN" b="1" dirty="0" err="1">
                <a:solidFill>
                  <a:srgbClr val="00B0F0"/>
                </a:solidFill>
                <a:latin typeface="Constantia" panose="02030602050306030303" pitchFamily="18" charset="0"/>
              </a:rPr>
              <a:t>park</a:t>
            </a:r>
            <a:r>
              <a:rPr lang="fr-TN" b="1" dirty="0">
                <a:solidFill>
                  <a:srgbClr val="00B0F0"/>
                </a:solidFill>
                <a:latin typeface="Constantia" panose="02030602050306030303" pitchFamily="18" charset="0"/>
              </a:rPr>
              <a:t> </a:t>
            </a:r>
            <a:r>
              <a:rPr lang="fr-TN" b="1" dirty="0" err="1">
                <a:solidFill>
                  <a:srgbClr val="00B0F0"/>
                </a:solidFill>
                <a:latin typeface="Constantia" panose="02030602050306030303" pitchFamily="18" charset="0"/>
              </a:rPr>
              <a:t>happiness</a:t>
            </a:r>
            <a:r>
              <a:rPr lang="fr-TN" b="1" dirty="0">
                <a:solidFill>
                  <a:srgbClr val="00B0F0"/>
                </a:solidFill>
                <a:latin typeface="Constantia" panose="02030602050306030303" pitchFamily="18" charset="0"/>
              </a:rPr>
              <a:t> </a:t>
            </a:r>
            <a:r>
              <a:rPr lang="fr-TN" dirty="0">
                <a:solidFill>
                  <a:schemeClr val="bg1"/>
                </a:solidFill>
                <a:latin typeface="Constantia" panose="02030602050306030303" pitchFamily="18" charset="0"/>
              </a:rPr>
              <a:t>in</a:t>
            </a:r>
            <a:r>
              <a:rPr lang="fr-FR" dirty="0">
                <a:solidFill>
                  <a:schemeClr val="bg1"/>
                </a:solidFill>
                <a:latin typeface="Constantia" panose="02030602050306030303" pitchFamily="18" charset="0"/>
              </a:rPr>
              <a:t> </a:t>
            </a:r>
            <a:r>
              <a:rPr lang="fr-TN" dirty="0">
                <a:solidFill>
                  <a:schemeClr val="bg1"/>
                </a:solidFill>
                <a:latin typeface="Constantia" panose="02030602050306030303" pitchFamily="18" charset="0"/>
              </a:rPr>
              <a:t>people</a:t>
            </a:r>
            <a:r>
              <a:rPr lang="fr-FR" dirty="0">
                <a:solidFill>
                  <a:schemeClr val="bg1"/>
                </a:solidFill>
                <a:latin typeface="Constantia" panose="02030602050306030303" pitchFamily="18" charset="0"/>
              </a:rPr>
              <a:t> : </a:t>
            </a:r>
            <a:r>
              <a:rPr lang="fr-FR" dirty="0" err="1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Feel</a:t>
            </a:r>
            <a:r>
              <a:rPr lang="fr-FR" dirty="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r>
              <a:rPr lang="fr-FR" dirty="0" err="1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less</a:t>
            </a:r>
            <a:r>
              <a:rPr lang="fr-FR" dirty="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r>
              <a:rPr lang="fr-FR" dirty="0" err="1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lonely</a:t>
            </a:r>
            <a:r>
              <a:rPr lang="fr-FR" dirty="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 or </a:t>
            </a:r>
            <a:r>
              <a:rPr lang="fr-FR" dirty="0" err="1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alone</a:t>
            </a:r>
            <a:r>
              <a:rPr lang="fr-FR" dirty="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.</a:t>
            </a:r>
            <a:endParaRPr dirty="0">
              <a:solidFill>
                <a:schemeClr val="bg1"/>
              </a:solidFill>
              <a:latin typeface="Constantia" panose="02030602050306030303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2BF1992-96E6-4A67-9499-3BF3BB7564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0" y="2210540"/>
            <a:ext cx="7521272" cy="4554243"/>
          </a:xfrm>
          <a:prstGeom prst="rect">
            <a:avLst/>
          </a:prstGeom>
        </p:spPr>
      </p:pic>
      <p:sp>
        <p:nvSpPr>
          <p:cNvPr id="19" name="Google Shape;191;p5">
            <a:extLst>
              <a:ext uri="{FF2B5EF4-FFF2-40B4-BE49-F238E27FC236}">
                <a16:creationId xmlns:a16="http://schemas.microsoft.com/office/drawing/2014/main" id="{17084919-3DA8-4D6A-8367-1BBD30D0E887}"/>
              </a:ext>
            </a:extLst>
          </p:cNvPr>
          <p:cNvSpPr txBox="1"/>
          <p:nvPr/>
        </p:nvSpPr>
        <p:spPr>
          <a:xfrm>
            <a:off x="8902083" y="4829455"/>
            <a:ext cx="3241885" cy="146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b" anchorCtr="0">
            <a:no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fr-FR" sz="1800" dirty="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      </a:t>
            </a:r>
            <a:r>
              <a:rPr lang="fr-FR" sz="2000" b="1" dirty="0">
                <a:solidFill>
                  <a:srgbClr val="00B0F0"/>
                </a:solidFill>
                <a:latin typeface="Constantia"/>
                <a:ea typeface="Constantia"/>
                <a:cs typeface="Constantia"/>
                <a:sym typeface="Constantia"/>
              </a:rPr>
              <a:t>3 . </a:t>
            </a:r>
            <a:r>
              <a:rPr lang="fr-FR" sz="1800" b="1" dirty="0">
                <a:solidFill>
                  <a:srgbClr val="00B0F0"/>
                </a:solidFill>
                <a:latin typeface="Constantia"/>
                <a:ea typeface="Constantia"/>
                <a:cs typeface="Constantia"/>
                <a:sym typeface="Constantia"/>
              </a:rPr>
              <a:t>Express émotions </a:t>
            </a:r>
            <a:r>
              <a:rPr lang="fr-FR" sz="1800" dirty="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and </a:t>
            </a:r>
            <a:r>
              <a:rPr lang="fr-FR" sz="1800" dirty="0" err="1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connect</a:t>
            </a:r>
            <a:r>
              <a:rPr lang="fr-FR" sz="1800" dirty="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r>
              <a:rPr lang="fr-FR" sz="1800" dirty="0" err="1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with</a:t>
            </a:r>
            <a:r>
              <a:rPr lang="fr-FR" sz="1800" dirty="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 people </a:t>
            </a:r>
            <a:r>
              <a:rPr lang="fr-FR" sz="1800" dirty="0" err="1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who</a:t>
            </a:r>
            <a:r>
              <a:rPr lang="fr-FR" sz="1800" dirty="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r>
              <a:rPr lang="fr-FR" sz="1800" dirty="0" err="1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feel</a:t>
            </a:r>
            <a:r>
              <a:rPr lang="fr-FR" sz="1800" dirty="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r>
              <a:rPr lang="fr-FR" sz="1800" dirty="0" err="1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same</a:t>
            </a:r>
            <a:r>
              <a:rPr lang="fr-FR" sz="1800" dirty="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 </a:t>
            </a:r>
            <a:r>
              <a:rPr lang="fr-FR" sz="1800" dirty="0" err="1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way</a:t>
            </a:r>
            <a:r>
              <a:rPr lang="fr-FR" sz="1800" dirty="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 and </a:t>
            </a:r>
            <a:r>
              <a:rPr lang="fr-FR" dirty="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.</a:t>
            </a:r>
            <a:endParaRPr dirty="0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2B3B7385-0823-467F-80D2-B03151405699}"/>
              </a:ext>
            </a:extLst>
          </p:cNvPr>
          <p:cNvSpPr txBox="1"/>
          <p:nvPr/>
        </p:nvSpPr>
        <p:spPr>
          <a:xfrm>
            <a:off x="78632" y="1109882"/>
            <a:ext cx="7521272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b="0" i="0" dirty="0">
                <a:effectLst/>
                <a:latin typeface="Book Antiqua" panose="02040602050305030304" pitchFamily="18" charset="0"/>
              </a:rPr>
              <a:t>It allows people to explore and become actively involved without the fear of rejection.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9">
            <a:extLst>
              <a:ext uri="{FF2B5EF4-FFF2-40B4-BE49-F238E27FC236}">
                <a16:creationId xmlns:a16="http://schemas.microsoft.com/office/drawing/2014/main" id="{2E8E5828-C762-4D9A-A010-29AF42932FE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4418" y="1731315"/>
            <a:ext cx="719138" cy="719138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</p:spPr>
      </p:pic>
      <p:sp>
        <p:nvSpPr>
          <p:cNvPr id="6" name="AutoShape 3">
            <a:extLst>
              <a:ext uri="{FF2B5EF4-FFF2-40B4-BE49-F238E27FC236}">
                <a16:creationId xmlns:a16="http://schemas.microsoft.com/office/drawing/2014/main" id="{BD2B2209-EB77-45B9-A1D9-0270CFA429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82150" y="1524001"/>
            <a:ext cx="5976937" cy="1027847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440" cap="sq">
            <a:solidFill>
              <a:srgbClr val="04617B"/>
            </a:solidFill>
            <a:miter lim="800000"/>
            <a:headEnd/>
            <a:tailEnd/>
          </a:ln>
          <a:effectLst>
            <a:outerShdw dist="101823" dir="2700000" algn="ctr" rotWithShape="0">
              <a:srgbClr val="808080"/>
            </a:outerShdw>
          </a:effectLst>
        </p:spPr>
        <p:txBody>
          <a:bodyPr lIns="90000" tIns="45000" rIns="90000" bIns="45000" anchor="ctr"/>
          <a:lstStyle/>
          <a:p>
            <a:pPr algn="just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fr-FR" b="1" dirty="0" err="1">
                <a:solidFill>
                  <a:srgbClr val="00B0F0"/>
                </a:solidFill>
                <a:latin typeface="Book Antiqua" panose="02040602050305030304" pitchFamily="18" charset="0"/>
              </a:rPr>
              <a:t>Awareness</a:t>
            </a:r>
            <a:r>
              <a:rPr lang="fr-FR" b="1" dirty="0">
                <a:solidFill>
                  <a:srgbClr val="00B0F0"/>
                </a:solidFill>
                <a:latin typeface="Book Antiqua" panose="02040602050305030304" pitchFamily="18" charset="0"/>
              </a:rPr>
              <a:t> : </a:t>
            </a:r>
            <a:r>
              <a:rPr lang="en-US" dirty="0">
                <a:latin typeface="Book Antiqua" panose="02040602050305030304" pitchFamily="18" charset="0"/>
              </a:rPr>
              <a:t>Be mindful and aware of your online environments and how they might be affecting you.</a:t>
            </a:r>
            <a:endParaRPr lang="fr-FR" dirty="0">
              <a:solidFill>
                <a:srgbClr val="000000"/>
              </a:solidFill>
              <a:latin typeface="Book Antiqua" panose="02040602050305030304" pitchFamily="18" charset="0"/>
              <a:cs typeface="Arial" charset="0"/>
            </a:endParaRPr>
          </a:p>
        </p:txBody>
      </p:sp>
      <p:pic>
        <p:nvPicPr>
          <p:cNvPr id="7" name="Picture 59">
            <a:extLst>
              <a:ext uri="{FF2B5EF4-FFF2-40B4-BE49-F238E27FC236}">
                <a16:creationId xmlns:a16="http://schemas.microsoft.com/office/drawing/2014/main" id="{9AC0C9B7-2455-4FA7-BEB0-852E28AEEF4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7980" y="3429000"/>
            <a:ext cx="719138" cy="719138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</p:spPr>
      </p:pic>
      <p:sp>
        <p:nvSpPr>
          <p:cNvPr id="8" name="AutoShape 3">
            <a:extLst>
              <a:ext uri="{FF2B5EF4-FFF2-40B4-BE49-F238E27FC236}">
                <a16:creationId xmlns:a16="http://schemas.microsoft.com/office/drawing/2014/main" id="{88F9A5C2-752E-46D6-B7E5-25B108D145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1642" y="3232444"/>
            <a:ext cx="5976937" cy="1100342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440" cap="sq">
            <a:solidFill>
              <a:srgbClr val="04617B"/>
            </a:solidFill>
            <a:miter lim="800000"/>
            <a:headEnd/>
            <a:tailEnd/>
          </a:ln>
          <a:effectLst>
            <a:outerShdw dist="101823" dir="2700000" algn="ctr" rotWithShape="0">
              <a:srgbClr val="808080"/>
            </a:outerShdw>
          </a:effectLst>
        </p:spPr>
        <p:txBody>
          <a:bodyPr lIns="90000" tIns="45000" rIns="90000" bIns="45000" anchor="ctr"/>
          <a:lstStyle/>
          <a:p>
            <a:pPr lvl="0" algn="just"/>
            <a:r>
              <a:rPr lang="en-US" b="1" dirty="0">
                <a:solidFill>
                  <a:srgbClr val="00B0F0"/>
                </a:solidFill>
                <a:latin typeface="Book Antiqua" panose="02040602050305030304" pitchFamily="18" charset="0"/>
              </a:rPr>
              <a:t>Marketing</a:t>
            </a:r>
            <a:r>
              <a:rPr lang="en-US" dirty="0">
                <a:solidFill>
                  <a:srgbClr val="00B0F0"/>
                </a:solidFill>
                <a:latin typeface="Book Antiqua" panose="02040602050305030304" pitchFamily="18" charset="0"/>
              </a:rPr>
              <a:t> : </a:t>
            </a:r>
            <a:r>
              <a:rPr lang="en-US" dirty="0">
                <a:latin typeface="Book Antiqua" panose="02040602050305030304" pitchFamily="18" charset="0"/>
              </a:rPr>
              <a:t>Social media marketing uses social media and social networks to market a company's products and services. </a:t>
            </a:r>
            <a:endParaRPr lang="fr-FR" dirty="0">
              <a:latin typeface="Book Antiqua" panose="02040602050305030304" pitchFamily="18" charset="0"/>
            </a:endParaRPr>
          </a:p>
        </p:txBody>
      </p:sp>
      <p:pic>
        <p:nvPicPr>
          <p:cNvPr id="9" name="Picture 59">
            <a:extLst>
              <a:ext uri="{FF2B5EF4-FFF2-40B4-BE49-F238E27FC236}">
                <a16:creationId xmlns:a16="http://schemas.microsoft.com/office/drawing/2014/main" id="{FE3CB570-D05D-4205-B032-CF5867EAB16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4418" y="5253259"/>
            <a:ext cx="719138" cy="719138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</p:spPr>
      </p:pic>
      <p:sp>
        <p:nvSpPr>
          <p:cNvPr id="11" name="AutoShape 3">
            <a:extLst>
              <a:ext uri="{FF2B5EF4-FFF2-40B4-BE49-F238E27FC236}">
                <a16:creationId xmlns:a16="http://schemas.microsoft.com/office/drawing/2014/main" id="{D8308411-1EA7-48D6-B9F1-D817053DF9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1641" y="5013382"/>
            <a:ext cx="5976937" cy="1149617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440" cap="sq">
            <a:solidFill>
              <a:srgbClr val="04617B"/>
            </a:solidFill>
            <a:miter lim="800000"/>
            <a:headEnd/>
            <a:tailEnd/>
          </a:ln>
          <a:effectLst>
            <a:outerShdw dist="101823" dir="2700000" algn="ctr" rotWithShape="0">
              <a:srgbClr val="808080"/>
            </a:outerShdw>
          </a:effectLst>
        </p:spPr>
        <p:txBody>
          <a:bodyPr lIns="90000" tIns="45000" rIns="90000" bIns="45000" anchor="ctr"/>
          <a:lstStyle/>
          <a:p>
            <a:pPr algn="just"/>
            <a:endParaRPr lang="fr-FR" b="1" dirty="0">
              <a:latin typeface="Book Antiqua" panose="02040602050305030304" pitchFamily="18" charset="0"/>
            </a:endParaRPr>
          </a:p>
          <a:p>
            <a:pPr algn="just"/>
            <a:r>
              <a:rPr lang="fr-FR" b="1" dirty="0" err="1">
                <a:solidFill>
                  <a:srgbClr val="00B0F0"/>
                </a:solidFill>
                <a:latin typeface="Book Antiqua" panose="02040602050305030304" pitchFamily="18" charset="0"/>
              </a:rPr>
              <a:t>Add</a:t>
            </a:r>
            <a:r>
              <a:rPr lang="fr-FR" b="1" dirty="0">
                <a:solidFill>
                  <a:srgbClr val="00B0F0"/>
                </a:solidFill>
                <a:latin typeface="Book Antiqua" panose="02040602050305030304" pitchFamily="18" charset="0"/>
              </a:rPr>
              <a:t> </a:t>
            </a:r>
            <a:r>
              <a:rPr lang="fr-FR" b="1" dirty="0" err="1">
                <a:solidFill>
                  <a:srgbClr val="00B0F0"/>
                </a:solidFill>
                <a:latin typeface="Book Antiqua" panose="02040602050305030304" pitchFamily="18" charset="0"/>
              </a:rPr>
              <a:t>creativity</a:t>
            </a:r>
            <a:r>
              <a:rPr lang="fr-FR" b="1" dirty="0">
                <a:solidFill>
                  <a:srgbClr val="00B0F0"/>
                </a:solidFill>
                <a:latin typeface="Book Antiqua" panose="02040602050305030304" pitchFamily="18" charset="0"/>
              </a:rPr>
              <a:t> to </a:t>
            </a:r>
            <a:r>
              <a:rPr lang="fr-FR" b="1" dirty="0" err="1">
                <a:solidFill>
                  <a:srgbClr val="00B0F0"/>
                </a:solidFill>
                <a:latin typeface="Book Antiqua" panose="02040602050305030304" pitchFamily="18" charset="0"/>
              </a:rPr>
              <a:t>our</a:t>
            </a:r>
            <a:r>
              <a:rPr lang="fr-FR" b="1" dirty="0">
                <a:solidFill>
                  <a:srgbClr val="00B0F0"/>
                </a:solidFill>
                <a:latin typeface="Book Antiqua" panose="02040602050305030304" pitchFamily="18" charset="0"/>
              </a:rPr>
              <a:t> </a:t>
            </a:r>
            <a:r>
              <a:rPr lang="fr-FR" b="1" dirty="0" err="1">
                <a:solidFill>
                  <a:srgbClr val="00B0F0"/>
                </a:solidFill>
                <a:latin typeface="Book Antiqua" panose="02040602050305030304" pitchFamily="18" charset="0"/>
              </a:rPr>
              <a:t>thinking</a:t>
            </a:r>
            <a:r>
              <a:rPr lang="fr-FR" b="1" dirty="0">
                <a:solidFill>
                  <a:srgbClr val="00B0F0"/>
                </a:solidFill>
                <a:latin typeface="Book Antiqua" panose="02040602050305030304" pitchFamily="18" charset="0"/>
              </a:rPr>
              <a:t> : </a:t>
            </a:r>
            <a:r>
              <a:rPr lang="en-US" dirty="0">
                <a:latin typeface="Book Antiqua" panose="02040602050305030304" pitchFamily="18" charset="0"/>
              </a:rPr>
              <a:t>Social media can add creativity to our thinking as people can share their views and work with others.</a:t>
            </a:r>
          </a:p>
          <a:p>
            <a:pPr algn="just"/>
            <a:endParaRPr lang="fr-FR" dirty="0">
              <a:latin typeface="Book Antiqua" panose="02040602050305030304" pitchFamily="18" charset="0"/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87AB48E4-BD92-4A01-98C7-9F382CDA28A1}"/>
              </a:ext>
            </a:extLst>
          </p:cNvPr>
          <p:cNvSpPr txBox="1">
            <a:spLocks noGrp="1"/>
          </p:cNvSpPr>
          <p:nvPr>
            <p:ph type="title"/>
          </p:nvPr>
        </p:nvSpPr>
        <p:spPr bwMode="black">
          <a:xfrm>
            <a:off x="838200" y="329615"/>
            <a:ext cx="10515600" cy="852415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reflection blurRad="6350" stA="55000" endA="300" endPos="45500" dir="5400000" sy="-100000" algn="bl" rotWithShape="0"/>
                </a:effectLst>
                <a:uLnTx/>
                <a:uFillTx/>
                <a:latin typeface="Constantia" pitchFamily="18" charset="0"/>
                <a:ea typeface="+mj-ea"/>
                <a:cs typeface="Times New Roman" panose="02020603050405020304" pitchFamily="18" charset="0"/>
              </a:rPr>
              <a:t>Rational arguments </a:t>
            </a:r>
            <a:r>
              <a:rPr lang="fr-FR" sz="2000" dirty="0">
                <a:solidFill>
                  <a:srgbClr val="0070C0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cs typeface="Times New Roman" panose="02020603050405020304" pitchFamily="18" charset="0"/>
              </a:rPr>
              <a:t>(1/1)</a:t>
            </a:r>
            <a:r>
              <a:rPr lang="fr-FR" sz="2000" b="1" dirty="0">
                <a:solidFill>
                  <a:srgbClr val="0070C0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cs typeface="Times New Roman" panose="02020603050405020304" pitchFamily="18" charset="0"/>
              </a:rPr>
              <a:t> </a:t>
            </a:r>
            <a:endParaRPr kumimoji="0" lang="fr-FR" sz="20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 Light" panose="020F0302020204030204" pitchFamily="34" charset="0"/>
              <a:ea typeface="+mj-ea"/>
              <a:cs typeface="+mj-cs"/>
            </a:endParaRPr>
          </a:p>
        </p:txBody>
      </p:sp>
      <p:pic>
        <p:nvPicPr>
          <p:cNvPr id="2058" name="Picture 10" descr="Social Media Marketing - DARWIN Management Consultants">
            <a:extLst>
              <a:ext uri="{FF2B5EF4-FFF2-40B4-BE49-F238E27FC236}">
                <a16:creationId xmlns:a16="http://schemas.microsoft.com/office/drawing/2014/main" id="{2243693E-A408-4ADD-AB53-D665BBFC72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6119" y="1217540"/>
            <a:ext cx="4725881" cy="5675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3395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carte&#10;&#10;Description générée automatiquement">
            <a:extLst>
              <a:ext uri="{FF2B5EF4-FFF2-40B4-BE49-F238E27FC236}">
                <a16:creationId xmlns:a16="http://schemas.microsoft.com/office/drawing/2014/main" id="{F3604E22-6AE6-406F-8E82-D00B34A0E6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92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9106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 txBox="1">
            <a:spLocks/>
          </p:cNvSpPr>
          <p:nvPr/>
        </p:nvSpPr>
        <p:spPr>
          <a:xfrm>
            <a:off x="1033976" y="2979063"/>
            <a:ext cx="10233212" cy="936453"/>
          </a:xfrm>
          <a:prstGeom prst="rect">
            <a:avLst/>
          </a:prstGeom>
          <a:effectLst>
            <a:glow rad="101600">
              <a:srgbClr val="996633">
                <a:alpha val="60000"/>
              </a:srgbClr>
            </a:glow>
          </a:effectLst>
        </p:spPr>
        <p:txBody>
          <a:bodyPr lIns="0">
            <a:no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>
              <a:spcBef>
                <a:spcPct val="0"/>
              </a:spcBef>
              <a:buClrTx/>
              <a:defRPr/>
            </a:pPr>
            <a:r>
              <a:rPr lang="fr-FR" sz="5400" b="1" kern="1200" dirty="0">
                <a:ln w="50800"/>
                <a:solidFill>
                  <a:schemeClr val="accent5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Algerian" pitchFamily="82" charset="0"/>
                <a:ea typeface="+mj-ea"/>
                <a:cs typeface="+mj-cs"/>
              </a:rPr>
              <a:t>Merci pour votre attention</a:t>
            </a:r>
          </a:p>
        </p:txBody>
      </p:sp>
    </p:spTree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50" fill="hold">
                                          <p:stCondLst>
                                            <p:cond delay="10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50" fill="hold">
                                          <p:stCondLst>
                                            <p:cond delay="21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50" fill="hold">
                                          <p:stCondLst>
                                            <p:cond delay="31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50" fill="hold">
                                          <p:stCondLst>
                                            <p:cond delay="4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Ac59jkZhU2yScwAjoOgMg"/>
</p:tagLst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1374</TotalTime>
  <Words>369</Words>
  <Application>Microsoft Office PowerPoint</Application>
  <PresentationFormat>Grand écran</PresentationFormat>
  <Paragraphs>38</Paragraphs>
  <Slides>9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7" baseType="lpstr">
      <vt:lpstr>Algerian</vt:lpstr>
      <vt:lpstr>Arial</vt:lpstr>
      <vt:lpstr>Book Antiqua</vt:lpstr>
      <vt:lpstr>Calibri</vt:lpstr>
      <vt:lpstr>Calibri Light</vt:lpstr>
      <vt:lpstr>Constantia</vt:lpstr>
      <vt:lpstr>Open Sans</vt:lpstr>
      <vt:lpstr>Thème Office</vt:lpstr>
      <vt:lpstr>Checkpoint                                                             </vt:lpstr>
      <vt:lpstr>Présentation PowerPoint</vt:lpstr>
      <vt:lpstr>Présentation PowerPoint</vt:lpstr>
      <vt:lpstr>Présentation PowerPoint</vt:lpstr>
      <vt:lpstr>Présentation PowerPoint</vt:lpstr>
      <vt:lpstr>Emotional arguments (1/1) </vt:lpstr>
      <vt:lpstr>Rational arguments (1/1) 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presentation WEB</dc:title>
  <dc:creator>HP</dc:creator>
  <cp:lastModifiedBy>sallemi.safa1@outlook.fr</cp:lastModifiedBy>
  <cp:revision>82</cp:revision>
  <dcterms:created xsi:type="dcterms:W3CDTF">2021-11-24T06:27:39Z</dcterms:created>
  <dcterms:modified xsi:type="dcterms:W3CDTF">2022-04-05T04:50:18Z</dcterms:modified>
</cp:coreProperties>
</file>

<file path=docProps/thumbnail.jpeg>
</file>